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9BBC85-526C-410B-923B-CFB6400457D7}" type="doc">
      <dgm:prSet loTypeId="urn:microsoft.com/office/officeart/2005/8/layout/arrow1" loCatId="relationship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6356ECF-F276-47C8-9DC3-0628FFE409BC}">
      <dgm:prSet phldrT="[Text]"/>
      <dgm:spPr/>
      <dgm:t>
        <a:bodyPr/>
        <a:lstStyle/>
        <a:p>
          <a:r>
            <a:rPr lang="en-US" dirty="0" smtClean="0"/>
            <a:t>Introvert</a:t>
          </a:r>
          <a:endParaRPr lang="en-US" dirty="0"/>
        </a:p>
      </dgm:t>
    </dgm:pt>
    <dgm:pt modelId="{BC72AD30-FBD3-47C5-81E5-4437260CB424}" type="parTrans" cxnId="{384B3402-5995-4548-A323-E88EFC31B75C}">
      <dgm:prSet/>
      <dgm:spPr/>
      <dgm:t>
        <a:bodyPr/>
        <a:lstStyle/>
        <a:p>
          <a:endParaRPr lang="en-US"/>
        </a:p>
      </dgm:t>
    </dgm:pt>
    <dgm:pt modelId="{27E699E5-EE8F-45B9-A27E-5EBF144880A6}" type="sibTrans" cxnId="{384B3402-5995-4548-A323-E88EFC31B75C}">
      <dgm:prSet/>
      <dgm:spPr/>
      <dgm:t>
        <a:bodyPr/>
        <a:lstStyle/>
        <a:p>
          <a:endParaRPr lang="en-US"/>
        </a:p>
      </dgm:t>
    </dgm:pt>
    <dgm:pt modelId="{F1A9A667-9221-427C-9F5E-D0968FC757EF}">
      <dgm:prSet phldrT="[Text]"/>
      <dgm:spPr/>
      <dgm:t>
        <a:bodyPr/>
        <a:lstStyle/>
        <a:p>
          <a:r>
            <a:rPr lang="en-US" dirty="0" smtClean="0"/>
            <a:t>Extrovert</a:t>
          </a:r>
          <a:endParaRPr lang="en-US" dirty="0"/>
        </a:p>
      </dgm:t>
    </dgm:pt>
    <dgm:pt modelId="{FCEC1120-D26F-413C-9FBB-F694BCAE83F6}" type="parTrans" cxnId="{53FD81A8-CBF6-4841-BE21-4A00203FCE36}">
      <dgm:prSet/>
      <dgm:spPr/>
      <dgm:t>
        <a:bodyPr/>
        <a:lstStyle/>
        <a:p>
          <a:endParaRPr lang="en-US"/>
        </a:p>
      </dgm:t>
    </dgm:pt>
    <dgm:pt modelId="{C1F55644-FC37-4C6A-865B-035316D8E2D9}" type="sibTrans" cxnId="{53FD81A8-CBF6-4841-BE21-4A00203FCE36}">
      <dgm:prSet/>
      <dgm:spPr/>
      <dgm:t>
        <a:bodyPr/>
        <a:lstStyle/>
        <a:p>
          <a:endParaRPr lang="en-US"/>
        </a:p>
      </dgm:t>
    </dgm:pt>
    <dgm:pt modelId="{AFA21C65-A71B-4A16-AFF8-B6EE8F4AA030}" type="pres">
      <dgm:prSet presAssocID="{D59BBC85-526C-410B-923B-CFB6400457D7}" presName="cycle" presStyleCnt="0">
        <dgm:presLayoutVars>
          <dgm:dir/>
          <dgm:resizeHandles val="exact"/>
        </dgm:presLayoutVars>
      </dgm:prSet>
      <dgm:spPr/>
    </dgm:pt>
    <dgm:pt modelId="{F411AAD1-24A9-400C-9525-A42CD7DC9F9E}" type="pres">
      <dgm:prSet presAssocID="{36356ECF-F276-47C8-9DC3-0628FFE409BC}" presName="arrow" presStyleLbl="node1" presStyleIdx="0" presStyleCnt="2" custScaleX="56470" custScaleY="842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45F3AF-F9E6-4B9E-B577-2ACD144BC207}" type="pres">
      <dgm:prSet presAssocID="{F1A9A667-9221-427C-9F5E-D0968FC757EF}" presName="arrow" presStyleLbl="node1" presStyleIdx="1" presStyleCnt="2" custScaleY="125294">
        <dgm:presLayoutVars>
          <dgm:bulletEnabled val="1"/>
        </dgm:presLayoutVars>
      </dgm:prSet>
      <dgm:spPr/>
    </dgm:pt>
  </dgm:ptLst>
  <dgm:cxnLst>
    <dgm:cxn modelId="{470B2A69-BA25-4FA5-A089-A07C7ECC3D38}" type="presOf" srcId="{D59BBC85-526C-410B-923B-CFB6400457D7}" destId="{AFA21C65-A71B-4A16-AFF8-B6EE8F4AA030}" srcOrd="0" destOrd="0" presId="urn:microsoft.com/office/officeart/2005/8/layout/arrow1"/>
    <dgm:cxn modelId="{384B3402-5995-4548-A323-E88EFC31B75C}" srcId="{D59BBC85-526C-410B-923B-CFB6400457D7}" destId="{36356ECF-F276-47C8-9DC3-0628FFE409BC}" srcOrd="0" destOrd="0" parTransId="{BC72AD30-FBD3-47C5-81E5-4437260CB424}" sibTransId="{27E699E5-EE8F-45B9-A27E-5EBF144880A6}"/>
    <dgm:cxn modelId="{53FD81A8-CBF6-4841-BE21-4A00203FCE36}" srcId="{D59BBC85-526C-410B-923B-CFB6400457D7}" destId="{F1A9A667-9221-427C-9F5E-D0968FC757EF}" srcOrd="1" destOrd="0" parTransId="{FCEC1120-D26F-413C-9FBB-F694BCAE83F6}" sibTransId="{C1F55644-FC37-4C6A-865B-035316D8E2D9}"/>
    <dgm:cxn modelId="{C5BE6CEC-0D63-48FF-87E6-F22F2DAC651A}" type="presOf" srcId="{F1A9A667-9221-427C-9F5E-D0968FC757EF}" destId="{3545F3AF-F9E6-4B9E-B577-2ACD144BC207}" srcOrd="0" destOrd="0" presId="urn:microsoft.com/office/officeart/2005/8/layout/arrow1"/>
    <dgm:cxn modelId="{7B2E75B8-4202-43C9-8400-8C7A3B24CD34}" type="presOf" srcId="{36356ECF-F276-47C8-9DC3-0628FFE409BC}" destId="{F411AAD1-24A9-400C-9525-A42CD7DC9F9E}" srcOrd="0" destOrd="0" presId="urn:microsoft.com/office/officeart/2005/8/layout/arrow1"/>
    <dgm:cxn modelId="{B9FB3210-58F8-4886-B91A-88EAD0C61713}" type="presParOf" srcId="{AFA21C65-A71B-4A16-AFF8-B6EE8F4AA030}" destId="{F411AAD1-24A9-400C-9525-A42CD7DC9F9E}" srcOrd="0" destOrd="0" presId="urn:microsoft.com/office/officeart/2005/8/layout/arrow1"/>
    <dgm:cxn modelId="{BC5D0451-0FA4-4CB2-8922-BD2644DB2F92}" type="presParOf" srcId="{AFA21C65-A71B-4A16-AFF8-B6EE8F4AA030}" destId="{3545F3AF-F9E6-4B9E-B577-2ACD144BC207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11AAD1-24A9-400C-9525-A42CD7DC9F9E}">
      <dsp:nvSpPr>
        <dsp:cNvPr id="0" name=""/>
        <dsp:cNvSpPr/>
      </dsp:nvSpPr>
      <dsp:spPr>
        <a:xfrm rot="16200000">
          <a:off x="226708" y="424706"/>
          <a:ext cx="1167360" cy="1741387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0000"/>
                <a:satMod val="15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7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Introvert</a:t>
          </a:r>
          <a:endParaRPr lang="en-US" sz="2000" kern="1200" dirty="0"/>
        </a:p>
      </dsp:txBody>
      <dsp:txXfrm rot="5400000">
        <a:off x="143983" y="1003559"/>
        <a:ext cx="1537099" cy="583680"/>
      </dsp:txXfrm>
    </dsp:sp>
    <dsp:sp modelId="{3545F3AF-F9E6-4B9E-B577-2ACD144BC207}">
      <dsp:nvSpPr>
        <dsp:cNvPr id="0" name=""/>
        <dsp:cNvSpPr/>
      </dsp:nvSpPr>
      <dsp:spPr>
        <a:xfrm rot="5400000">
          <a:off x="6850068" y="347"/>
          <a:ext cx="2067222" cy="2590105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3">
                <a:hueOff val="-1137357"/>
                <a:satOff val="-4689"/>
                <a:lumOff val="-983"/>
                <a:alphaOff val="0"/>
                <a:tint val="65000"/>
                <a:satMod val="300000"/>
              </a:schemeClr>
            </a:gs>
            <a:gs pos="100000">
              <a:schemeClr val="accent3">
                <a:hueOff val="-1137357"/>
                <a:satOff val="-4689"/>
                <a:lumOff val="-983"/>
                <a:alphaOff val="0"/>
                <a:tint val="80000"/>
                <a:satMod val="15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7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Extrovert</a:t>
          </a:r>
          <a:endParaRPr lang="en-US" sz="2000" kern="1200" dirty="0"/>
        </a:p>
      </dsp:txBody>
      <dsp:txXfrm rot="-5400000">
        <a:off x="6588627" y="778595"/>
        <a:ext cx="2228341" cy="10336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6F6D994B-6DE0-4226-B1C3-612E522C1418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237EDD33-7E07-43A7-BF74-E23B3CCF4CA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D994B-6DE0-4226-B1C3-612E522C1418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7EDD33-7E07-43A7-BF74-E23B3CCF4CA5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D994B-6DE0-4226-B1C3-612E522C1418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7EDD33-7E07-43A7-BF74-E23B3CCF4CA5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D994B-6DE0-4226-B1C3-612E522C1418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7EDD33-7E07-43A7-BF74-E23B3CCF4CA5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6F6D994B-6DE0-4226-B1C3-612E522C1418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237EDD33-7E07-43A7-BF74-E23B3CCF4CA5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en-US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F6D994B-6DE0-4226-B1C3-612E522C1418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37EDD33-7E07-43A7-BF74-E23B3CCF4CA5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F6D994B-6DE0-4226-B1C3-612E522C1418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37EDD33-7E07-43A7-BF74-E23B3CCF4CA5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D994B-6DE0-4226-B1C3-612E522C1418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7EDD33-7E07-43A7-BF74-E23B3CCF4CA5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D994B-6DE0-4226-B1C3-612E522C1418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7EDD33-7E07-43A7-BF74-E23B3CCF4CA5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F6D994B-6DE0-4226-B1C3-612E522C1418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37EDD33-7E07-43A7-BF74-E23B3CCF4CA5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D994B-6DE0-4226-B1C3-612E522C1418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EDD33-7E07-43A7-BF74-E23B3CCF4CA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6F6D994B-6DE0-4226-B1C3-612E522C1418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237EDD33-7E07-43A7-BF74-E23B3CCF4CA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microsoft.com/office/2007/relationships/hdphoto" Target="../media/hdphoto1.wdp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If you could identify your personality in a few sentences, how would you describe yourself?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8194" name="Picture 2" descr="C:\Users\Michael\AppData\Local\Microsoft\Windows\Temporary Internet Files\Content.IE5\ITEMY92Y\MM900172632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962400"/>
            <a:ext cx="2667000" cy="17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22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en-US" sz="2800" dirty="0" smtClean="0"/>
              <a:t>Any questions about  a topic discussed in class?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I have yet to receive all journals from last week! Send them to me!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Complete Personality Worksheet! Due Tuesday, March 22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</a:t>
            </a:r>
          </a:p>
          <a:p>
            <a:pPr algn="ctr"/>
            <a:r>
              <a:rPr lang="en-US" sz="2800" dirty="0" smtClean="0"/>
              <a:t>Email me if you have any questions or concerns not touched on in class!</a:t>
            </a:r>
          </a:p>
          <a:p>
            <a:pPr algn="ctr"/>
            <a:r>
              <a:rPr lang="en-US" sz="2800" dirty="0" smtClean="0"/>
              <a:t>Check the Wiki!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741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Trait Approach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21,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37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a trait?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aspect of personality that is considered to be reasonably stable.</a:t>
            </a:r>
          </a:p>
          <a:p>
            <a:endParaRPr lang="en-US" sz="2400" dirty="0"/>
          </a:p>
          <a:p>
            <a:r>
              <a:rPr lang="en-US" sz="2400" dirty="0" smtClean="0"/>
              <a:t>Why types of traits do you have?</a:t>
            </a:r>
          </a:p>
          <a:p>
            <a:endParaRPr lang="en-US" sz="2400" dirty="0"/>
          </a:p>
          <a:p>
            <a:r>
              <a:rPr lang="en-US" sz="2400" dirty="0" smtClean="0"/>
              <a:t>Are traits consistent? Or can they change?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749639"/>
            <a:ext cx="274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Michael\AppData\Local\Microsoft\Windows\Temporary Internet Files\Content.IE5\LY2OF185\MC9001506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48402"/>
            <a:ext cx="1783080" cy="1809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71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31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733550"/>
            <a:ext cx="4572000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Isosceles Triangle 10"/>
          <p:cNvSpPr/>
          <p:nvPr/>
        </p:nvSpPr>
        <p:spPr>
          <a:xfrm>
            <a:off x="2133600" y="76200"/>
            <a:ext cx="4572000" cy="1657350"/>
          </a:xfrm>
          <a:prstGeom prst="triangle">
            <a:avLst>
              <a:gd name="adj" fmla="val 50279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120900" y="5168252"/>
            <a:ext cx="4584700" cy="16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603763" y="2384290"/>
            <a:ext cx="3305177" cy="2144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705600" y="1764181"/>
            <a:ext cx="2146300" cy="3303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2120900" y="1733550"/>
            <a:ext cx="4584700" cy="34347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609457" y="2994699"/>
            <a:ext cx="3620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Hippocrates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7590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333 -0.43727 L 0.19167 -0.43727 L 0.19167 0.02939 L -0.28333 0.02939 L -0.28333 -0.43727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50" y="23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Gordon Allport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Read about Gordon on Page 322, and then try to describe yourself using a similar construct.</a:t>
            </a:r>
          </a:p>
          <a:p>
            <a:pPr algn="ctr"/>
            <a:r>
              <a:rPr lang="en-US" sz="3200" dirty="0" smtClean="0"/>
              <a:t>5 minutes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75" y="4150485"/>
            <a:ext cx="4057650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807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Raymond </a:t>
            </a:r>
            <a:r>
              <a:rPr lang="en-US" dirty="0" err="1" smtClean="0">
                <a:solidFill>
                  <a:srgbClr val="FF0000"/>
                </a:solidFill>
              </a:rPr>
              <a:t>Cattell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Surface Traits</a:t>
            </a:r>
            <a:endParaRPr lang="en-US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Source Traits</a:t>
            </a: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Traits that were obvious to identify in any given individual</a:t>
            </a:r>
          </a:p>
          <a:p>
            <a:endParaRPr lang="en-US" dirty="0"/>
          </a:p>
          <a:p>
            <a:pPr lvl="1"/>
            <a:r>
              <a:rPr lang="en-US" dirty="0" smtClean="0"/>
              <a:t>Some of these traits include:</a:t>
            </a:r>
          </a:p>
          <a:p>
            <a:pPr lvl="2"/>
            <a:r>
              <a:rPr lang="en-US" dirty="0" smtClean="0"/>
              <a:t>Integrity</a:t>
            </a:r>
          </a:p>
          <a:p>
            <a:pPr lvl="2"/>
            <a:r>
              <a:rPr lang="en-US" dirty="0" smtClean="0"/>
              <a:t>Friendliness</a:t>
            </a:r>
          </a:p>
          <a:p>
            <a:pPr lvl="2"/>
            <a:r>
              <a:rPr lang="en-US" dirty="0" smtClean="0"/>
              <a:t>Tidiness</a:t>
            </a:r>
          </a:p>
          <a:p>
            <a:pPr lvl="2"/>
            <a:r>
              <a:rPr lang="en-US" dirty="0" smtClean="0"/>
              <a:t>Aggressiveness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 smtClean="0"/>
              <a:t>Traits that were more underlying in an individual</a:t>
            </a:r>
          </a:p>
          <a:p>
            <a:endParaRPr lang="en-US" dirty="0"/>
          </a:p>
          <a:p>
            <a:pPr lvl="1"/>
            <a:r>
              <a:rPr lang="en-US" dirty="0" smtClean="0"/>
              <a:t>16 Source Traits (Next Slide)</a:t>
            </a:r>
          </a:p>
          <a:p>
            <a:pPr lvl="2"/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028" y="4322204"/>
            <a:ext cx="251460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540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C:\Users\Michael\Desktop\New folder\2011-03-20\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0"/>
            <a:ext cx="61722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79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81400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Hans </a:t>
            </a:r>
            <a:r>
              <a:rPr lang="en-US" dirty="0" err="1" smtClean="0"/>
              <a:t>Eysenck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61913" y="2819400"/>
            <a:ext cx="4038600" cy="3657600"/>
          </a:xfrm>
        </p:spPr>
        <p:txBody>
          <a:bodyPr/>
          <a:lstStyle/>
          <a:p>
            <a:r>
              <a:rPr lang="en-US" dirty="0" smtClean="0"/>
              <a:t>The tendency to be imaginative and to look inward rather than to other people for their ideas and energy.</a:t>
            </a:r>
          </a:p>
          <a:p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>
          <a:xfrm>
            <a:off x="5154318" y="2819400"/>
            <a:ext cx="4038600" cy="3657600"/>
          </a:xfrm>
        </p:spPr>
        <p:txBody>
          <a:bodyPr/>
          <a:lstStyle/>
          <a:p>
            <a:r>
              <a:rPr lang="en-US" dirty="0" smtClean="0"/>
              <a:t>The tendency to be active and self-expressive and gain energy from interaction with other people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13" y="4648200"/>
            <a:ext cx="498157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467469941"/>
              </p:ext>
            </p:extLst>
          </p:nvPr>
        </p:nvGraphicFramePr>
        <p:xfrm>
          <a:off x="0" y="25758"/>
          <a:ext cx="9144000" cy="259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147" name="Picture 3" descr="C:\Users\Michael\AppData\Local\Microsoft\Windows\Temporary Internet Files\Content.IE5\BZD0QDRX\MM900283824[1]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-838200"/>
            <a:ext cx="1877718" cy="3212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17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82" y="6457"/>
            <a:ext cx="9162082" cy="6851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182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cro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Macro</Template>
  <TotalTime>97</TotalTime>
  <Words>217</Words>
  <Application>Microsoft Office PowerPoint</Application>
  <PresentationFormat>On-screen Show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Macro</vt:lpstr>
      <vt:lpstr>Do Now</vt:lpstr>
      <vt:lpstr>The Trait Approach </vt:lpstr>
      <vt:lpstr>What is a trait?</vt:lpstr>
      <vt:lpstr>PowerPoint Presentation</vt:lpstr>
      <vt:lpstr>Gordon Allport</vt:lpstr>
      <vt:lpstr>Raymond Cattell</vt:lpstr>
      <vt:lpstr>PowerPoint Presentation</vt:lpstr>
      <vt:lpstr>Hans Eysenck</vt:lpstr>
      <vt:lpstr>PowerPoint Presentation</vt:lpstr>
      <vt:lpstr>Homework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Trait Approach</dc:title>
  <dc:creator>Michael</dc:creator>
  <cp:lastModifiedBy>Michael</cp:lastModifiedBy>
  <cp:revision>7</cp:revision>
  <dcterms:created xsi:type="dcterms:W3CDTF">2011-03-21T05:14:01Z</dcterms:created>
  <dcterms:modified xsi:type="dcterms:W3CDTF">2011-03-21T06:51:05Z</dcterms:modified>
</cp:coreProperties>
</file>